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5" r:id="rId3"/>
    <p:sldId id="257" r:id="rId4"/>
    <p:sldId id="263" r:id="rId5"/>
    <p:sldId id="266" r:id="rId6"/>
    <p:sldId id="258" r:id="rId7"/>
    <p:sldId id="259" r:id="rId8"/>
    <p:sldId id="260" r:id="rId9"/>
    <p:sldId id="262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2AEC6-187F-424D-B78A-7183DEE292E4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A69FD49-A18A-4E74-9EEB-0EC47F654168}">
      <dgm:prSet phldrT="[文字]" custT="1"/>
      <dgm:spPr/>
      <dgm:t>
        <a:bodyPr/>
        <a:lstStyle/>
        <a:p>
          <a:r>
            <a:rPr lang="zh-TW" altLang="en-US" sz="2700" dirty="0">
              <a:latin typeface="Arial" panose="020B0604020202020204" pitchFamily="34" charset="0"/>
              <a:ea typeface="標楷體" panose="03000509000000000000" pitchFamily="65" charset="-120"/>
            </a:rPr>
            <a:t>單項費用逾</a:t>
          </a:r>
          <a:r>
            <a:rPr lang="en-US" altLang="zh-TW" sz="2700" dirty="0">
              <a:latin typeface="Arial" panose="020B0604020202020204" pitchFamily="34" charset="0"/>
              <a:ea typeface="標楷體" panose="03000509000000000000" pitchFamily="65" charset="-120"/>
            </a:rPr>
            <a:t>1</a:t>
          </a:r>
          <a:r>
            <a:rPr lang="zh-TW" altLang="en-US" sz="2700" dirty="0">
              <a:latin typeface="Arial" panose="020B0604020202020204" pitchFamily="34" charset="0"/>
              <a:ea typeface="標楷體" panose="03000509000000000000" pitchFamily="65" charset="-120"/>
            </a:rPr>
            <a:t>萬元</a:t>
          </a:r>
          <a:r>
            <a:rPr lang="en-US" altLang="zh-TW" sz="2000" dirty="0">
              <a:latin typeface="Arial" panose="020B0604020202020204" pitchFamily="34" charset="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Arial" panose="020B0604020202020204" pitchFamily="34" charset="0"/>
              <a:ea typeface="標楷體" panose="03000509000000000000" pitchFamily="65" charset="-120"/>
            </a:rPr>
            <a:t>需動支申請</a:t>
          </a:r>
          <a:r>
            <a:rPr lang="en-US" altLang="zh-TW" sz="2000" dirty="0">
              <a:latin typeface="Arial" panose="020B0604020202020204" pitchFamily="34" charset="0"/>
              <a:ea typeface="標楷體" panose="03000509000000000000" pitchFamily="65" charset="-120"/>
            </a:rPr>
            <a:t>)</a:t>
          </a:r>
          <a:endParaRPr lang="zh-TW" altLang="en-US" sz="2000" dirty="0"/>
        </a:p>
      </dgm:t>
    </dgm:pt>
    <dgm:pt modelId="{378D0773-06DF-4D66-B9BD-17DBC9901CCE}" type="parTrans" cxnId="{4C378145-29FB-45D6-BB2D-5085DE759ED2}">
      <dgm:prSet/>
      <dgm:spPr/>
      <dgm:t>
        <a:bodyPr/>
        <a:lstStyle/>
        <a:p>
          <a:endParaRPr lang="zh-TW" altLang="en-US"/>
        </a:p>
      </dgm:t>
    </dgm:pt>
    <dgm:pt modelId="{31819EE8-FAB4-4978-957A-CE6E300E5C52}" type="sibTrans" cxnId="{4C378145-29FB-45D6-BB2D-5085DE759ED2}">
      <dgm:prSet/>
      <dgm:spPr/>
      <dgm:t>
        <a:bodyPr/>
        <a:lstStyle/>
        <a:p>
          <a:endParaRPr lang="zh-TW" altLang="en-US"/>
        </a:p>
      </dgm:t>
    </dgm:pt>
    <dgm:pt modelId="{5ED92EF5-0120-4B08-B965-5DF81D14A721}">
      <dgm:prSet phldrT="[文字]"/>
      <dgm:spPr/>
      <dgm:t>
        <a:bodyPr/>
        <a:lstStyle/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動支經費申請：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需事先申請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●店家所開立之估價單（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需蓋大小章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●導師生活動企劃書</a:t>
          </a:r>
          <a:endParaRPr lang="zh-TW" altLang="en-US" dirty="0"/>
        </a:p>
      </dgm:t>
    </dgm:pt>
    <dgm:pt modelId="{2A8FCFF6-1483-4F14-B0B0-2417B4459216}" type="parTrans" cxnId="{B7F49F2D-EC49-4BDB-9873-4D35FF43C9D3}">
      <dgm:prSet/>
      <dgm:spPr/>
      <dgm:t>
        <a:bodyPr/>
        <a:lstStyle/>
        <a:p>
          <a:endParaRPr lang="zh-TW" altLang="en-US"/>
        </a:p>
      </dgm:t>
    </dgm:pt>
    <dgm:pt modelId="{C6C4B668-43A9-4873-9132-2E2CC84B939C}" type="sibTrans" cxnId="{B7F49F2D-EC49-4BDB-9873-4D35FF43C9D3}">
      <dgm:prSet/>
      <dgm:spPr/>
      <dgm:t>
        <a:bodyPr/>
        <a:lstStyle/>
        <a:p>
          <a:endParaRPr lang="zh-TW" altLang="en-US"/>
        </a:p>
      </dgm:t>
    </dgm:pt>
    <dgm:pt modelId="{2E83AAC3-46A9-4D3A-9964-44408764B36B}">
      <dgm:prSet phldrT="[文字]"/>
      <dgm:spPr/>
      <dgm:t>
        <a:bodyPr/>
        <a:lstStyle/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核銷申請：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●導師生活動企劃書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需導師簽章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●簽到表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需有日期、時間、地點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●收據或發票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請額外註記代墊人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/>
        </a:p>
      </dgm:t>
    </dgm:pt>
    <dgm:pt modelId="{F7868C3F-12EF-4A29-8DE6-2E3EBDA9DF1E}" type="parTrans" cxnId="{F9A46E56-F935-4E49-8F08-A74BBC3C1C2F}">
      <dgm:prSet/>
      <dgm:spPr/>
      <dgm:t>
        <a:bodyPr/>
        <a:lstStyle/>
        <a:p>
          <a:endParaRPr lang="zh-TW" altLang="en-US"/>
        </a:p>
      </dgm:t>
    </dgm:pt>
    <dgm:pt modelId="{0BF713A5-57B0-46CD-AEBE-32A8BE789A46}" type="sibTrans" cxnId="{F9A46E56-F935-4E49-8F08-A74BBC3C1C2F}">
      <dgm:prSet/>
      <dgm:spPr/>
      <dgm:t>
        <a:bodyPr/>
        <a:lstStyle/>
        <a:p>
          <a:endParaRPr lang="zh-TW" altLang="en-US"/>
        </a:p>
      </dgm:t>
    </dgm:pt>
    <dgm:pt modelId="{F80D14B7-E7E7-4C03-BD72-A76E26C3ACD6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rPr>
            <a:t>單項費用</a:t>
          </a:r>
          <a:r>
            <a: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rPr>
            <a:t>1</a:t>
          </a:r>
          <a:r>
            <a:rPr lang="zh-TW" altLang="en-US" sz="24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rPr>
            <a:t>萬元以下（直接核銷）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C67CCC95-F55C-4FBD-864F-17BE9100E2D6}" type="parTrans" cxnId="{7C4933AA-D46C-4427-B70F-04431F5163D5}">
      <dgm:prSet/>
      <dgm:spPr/>
      <dgm:t>
        <a:bodyPr/>
        <a:lstStyle/>
        <a:p>
          <a:endParaRPr lang="zh-TW" altLang="en-US"/>
        </a:p>
      </dgm:t>
    </dgm:pt>
    <dgm:pt modelId="{0474950C-6659-4B62-9C2C-E89149E101DC}" type="sibTrans" cxnId="{7C4933AA-D46C-4427-B70F-04431F5163D5}">
      <dgm:prSet/>
      <dgm:spPr/>
      <dgm:t>
        <a:bodyPr/>
        <a:lstStyle/>
        <a:p>
          <a:endParaRPr lang="zh-TW" altLang="en-US"/>
        </a:p>
      </dgm:t>
    </dgm:pt>
    <dgm:pt modelId="{6877FCD4-36C8-4EF5-80B1-CC1EC07FDCAB}">
      <dgm:prSet phldrT="[文字]"/>
      <dgm:spPr/>
      <dgm:t>
        <a:bodyPr/>
        <a:lstStyle/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核銷申請：</a:t>
          </a:r>
          <a:endParaRPr lang="en-US" altLang="zh-TW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●導師生活動企劃書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需導師簽章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●簽到表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需有日期、時間、地點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●收據或發票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請額外註記代墊人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/>
        </a:p>
      </dgm:t>
    </dgm:pt>
    <dgm:pt modelId="{7F214465-38D1-4B84-B847-62AB2C056BA9}" type="parTrans" cxnId="{5F6F6753-81A8-4757-BF39-D9D21F11E299}">
      <dgm:prSet/>
      <dgm:spPr/>
      <dgm:t>
        <a:bodyPr/>
        <a:lstStyle/>
        <a:p>
          <a:endParaRPr lang="zh-TW" altLang="en-US"/>
        </a:p>
      </dgm:t>
    </dgm:pt>
    <dgm:pt modelId="{03F7B13B-8A57-43A6-AA21-A852511A3DF8}" type="sibTrans" cxnId="{5F6F6753-81A8-4757-BF39-D9D21F11E299}">
      <dgm:prSet/>
      <dgm:spPr/>
      <dgm:t>
        <a:bodyPr/>
        <a:lstStyle/>
        <a:p>
          <a:endParaRPr lang="zh-TW" altLang="en-US"/>
        </a:p>
      </dgm:t>
    </dgm:pt>
    <dgm:pt modelId="{4B1A28F1-C2FB-4B9B-9C8C-EE612DA1D58C}" type="pres">
      <dgm:prSet presAssocID="{72B2AEC6-187F-424D-B78A-7183DEE292E4}" presName="Name0" presStyleCnt="0">
        <dgm:presLayoutVars>
          <dgm:dir/>
          <dgm:animLvl val="lvl"/>
          <dgm:resizeHandles val="exact"/>
        </dgm:presLayoutVars>
      </dgm:prSet>
      <dgm:spPr/>
    </dgm:pt>
    <dgm:pt modelId="{007216A4-3BAD-40EF-A973-3F15B9C05F01}" type="pres">
      <dgm:prSet presAssocID="{9A69FD49-A18A-4E74-9EEB-0EC47F654168}" presName="vertFlow" presStyleCnt="0"/>
      <dgm:spPr/>
    </dgm:pt>
    <dgm:pt modelId="{40E8C3EF-F0D4-417C-8020-EF6449743F53}" type="pres">
      <dgm:prSet presAssocID="{9A69FD49-A18A-4E74-9EEB-0EC47F654168}" presName="header" presStyleLbl="node1" presStyleIdx="0" presStyleCnt="2" custScaleX="114139" custScaleY="67271"/>
      <dgm:spPr/>
    </dgm:pt>
    <dgm:pt modelId="{F460C753-2148-4658-BE09-F0F2CE06579C}" type="pres">
      <dgm:prSet presAssocID="{2A8FCFF6-1483-4F14-B0B0-2417B4459216}" presName="parTrans" presStyleLbl="sibTrans2D1" presStyleIdx="0" presStyleCnt="3"/>
      <dgm:spPr/>
    </dgm:pt>
    <dgm:pt modelId="{38E7FEC1-ED35-479F-82BF-7D039D4FAB4A}" type="pres">
      <dgm:prSet presAssocID="{5ED92EF5-0120-4B08-B965-5DF81D14A721}" presName="child" presStyleLbl="alignAccFollowNode1" presStyleIdx="0" presStyleCnt="3" custScaleY="114217" custLinFactNeighborX="761">
        <dgm:presLayoutVars>
          <dgm:chMax val="0"/>
          <dgm:bulletEnabled val="1"/>
        </dgm:presLayoutVars>
      </dgm:prSet>
      <dgm:spPr/>
    </dgm:pt>
    <dgm:pt modelId="{9CD14962-02E8-40E2-8417-74D2B641D09D}" type="pres">
      <dgm:prSet presAssocID="{C6C4B668-43A9-4873-9132-2E2CC84B939C}" presName="sibTrans" presStyleLbl="sibTrans2D1" presStyleIdx="1" presStyleCnt="3"/>
      <dgm:spPr/>
    </dgm:pt>
    <dgm:pt modelId="{57FD7CD0-4325-4659-8354-A6CE2DD37B57}" type="pres">
      <dgm:prSet presAssocID="{2E83AAC3-46A9-4D3A-9964-44408764B36B}" presName="child" presStyleLbl="alignAccFollowNode1" presStyleIdx="1" presStyleCnt="3" custScaleY="114217" custLinFactNeighborX="274" custLinFactNeighborY="12520">
        <dgm:presLayoutVars>
          <dgm:chMax val="0"/>
          <dgm:bulletEnabled val="1"/>
        </dgm:presLayoutVars>
      </dgm:prSet>
      <dgm:spPr/>
    </dgm:pt>
    <dgm:pt modelId="{643B0BA9-8BB3-4ECF-95A7-8F5161E3DACD}" type="pres">
      <dgm:prSet presAssocID="{9A69FD49-A18A-4E74-9EEB-0EC47F654168}" presName="hSp" presStyleCnt="0"/>
      <dgm:spPr/>
    </dgm:pt>
    <dgm:pt modelId="{91FB0501-4DFB-4FAA-BAA9-AACBB0A1748F}" type="pres">
      <dgm:prSet presAssocID="{F80D14B7-E7E7-4C03-BD72-A76E26C3ACD6}" presName="vertFlow" presStyleCnt="0"/>
      <dgm:spPr/>
    </dgm:pt>
    <dgm:pt modelId="{A68E166E-55C5-4A99-A9B0-C81018A6C36B}" type="pres">
      <dgm:prSet presAssocID="{F80D14B7-E7E7-4C03-BD72-A76E26C3ACD6}" presName="header" presStyleLbl="node1" presStyleIdx="1" presStyleCnt="2" custScaleX="122801" custScaleY="67271" custLinFactNeighborX="-511" custLinFactNeighborY="-17364"/>
      <dgm:spPr/>
    </dgm:pt>
    <dgm:pt modelId="{85DC6964-EF17-4B4F-B594-AB1551045B82}" type="pres">
      <dgm:prSet presAssocID="{7F214465-38D1-4B84-B847-62AB2C056BA9}" presName="parTrans" presStyleLbl="sibTrans2D1" presStyleIdx="2" presStyleCnt="3"/>
      <dgm:spPr/>
    </dgm:pt>
    <dgm:pt modelId="{5B4F10CE-C1DE-44DE-97F9-033F2D57449F}" type="pres">
      <dgm:prSet presAssocID="{6877FCD4-36C8-4EF5-80B1-CC1EC07FDCAB}" presName="child" presStyleLbl="alignAccFollowNode1" presStyleIdx="2" presStyleCnt="3" custScaleY="114217" custLinFactNeighborX="113">
        <dgm:presLayoutVars>
          <dgm:chMax val="0"/>
          <dgm:bulletEnabled val="1"/>
        </dgm:presLayoutVars>
      </dgm:prSet>
      <dgm:spPr/>
    </dgm:pt>
  </dgm:ptLst>
  <dgm:cxnLst>
    <dgm:cxn modelId="{38FD5C04-F35B-40FF-BCE6-F0EEB6CA87F5}" type="presOf" srcId="{6877FCD4-36C8-4EF5-80B1-CC1EC07FDCAB}" destId="{5B4F10CE-C1DE-44DE-97F9-033F2D57449F}" srcOrd="0" destOrd="0" presId="urn:microsoft.com/office/officeart/2005/8/layout/lProcess1"/>
    <dgm:cxn modelId="{7D16EB1C-1FA8-487A-8DCA-CCEC05EE5338}" type="presOf" srcId="{2E83AAC3-46A9-4D3A-9964-44408764B36B}" destId="{57FD7CD0-4325-4659-8354-A6CE2DD37B57}" srcOrd="0" destOrd="0" presId="urn:microsoft.com/office/officeart/2005/8/layout/lProcess1"/>
    <dgm:cxn modelId="{9FF36C25-5FF9-4019-854F-152A04C7828D}" type="presOf" srcId="{9A69FD49-A18A-4E74-9EEB-0EC47F654168}" destId="{40E8C3EF-F0D4-417C-8020-EF6449743F53}" srcOrd="0" destOrd="0" presId="urn:microsoft.com/office/officeart/2005/8/layout/lProcess1"/>
    <dgm:cxn modelId="{B7F49F2D-EC49-4BDB-9873-4D35FF43C9D3}" srcId="{9A69FD49-A18A-4E74-9EEB-0EC47F654168}" destId="{5ED92EF5-0120-4B08-B965-5DF81D14A721}" srcOrd="0" destOrd="0" parTransId="{2A8FCFF6-1483-4F14-B0B0-2417B4459216}" sibTransId="{C6C4B668-43A9-4873-9132-2E2CC84B939C}"/>
    <dgm:cxn modelId="{4C378145-29FB-45D6-BB2D-5085DE759ED2}" srcId="{72B2AEC6-187F-424D-B78A-7183DEE292E4}" destId="{9A69FD49-A18A-4E74-9EEB-0EC47F654168}" srcOrd="0" destOrd="0" parTransId="{378D0773-06DF-4D66-B9BD-17DBC9901CCE}" sibTransId="{31819EE8-FAB4-4978-957A-CE6E300E5C52}"/>
    <dgm:cxn modelId="{5F6F6753-81A8-4757-BF39-D9D21F11E299}" srcId="{F80D14B7-E7E7-4C03-BD72-A76E26C3ACD6}" destId="{6877FCD4-36C8-4EF5-80B1-CC1EC07FDCAB}" srcOrd="0" destOrd="0" parTransId="{7F214465-38D1-4B84-B847-62AB2C056BA9}" sibTransId="{03F7B13B-8A57-43A6-AA21-A852511A3DF8}"/>
    <dgm:cxn modelId="{79C70875-6FEF-440E-93D6-4425BB0419A2}" type="presOf" srcId="{F80D14B7-E7E7-4C03-BD72-A76E26C3ACD6}" destId="{A68E166E-55C5-4A99-A9B0-C81018A6C36B}" srcOrd="0" destOrd="0" presId="urn:microsoft.com/office/officeart/2005/8/layout/lProcess1"/>
    <dgm:cxn modelId="{F9A46E56-F935-4E49-8F08-A74BBC3C1C2F}" srcId="{9A69FD49-A18A-4E74-9EEB-0EC47F654168}" destId="{2E83AAC3-46A9-4D3A-9964-44408764B36B}" srcOrd="1" destOrd="0" parTransId="{F7868C3F-12EF-4A29-8DE6-2E3EBDA9DF1E}" sibTransId="{0BF713A5-57B0-46CD-AEBE-32A8BE789A46}"/>
    <dgm:cxn modelId="{95FBFA8E-6029-4DD2-B1B8-40EB448D26C2}" type="presOf" srcId="{C6C4B668-43A9-4873-9132-2E2CC84B939C}" destId="{9CD14962-02E8-40E2-8417-74D2B641D09D}" srcOrd="0" destOrd="0" presId="urn:microsoft.com/office/officeart/2005/8/layout/lProcess1"/>
    <dgm:cxn modelId="{76CA079A-70A8-44C6-AB84-218CC17B348A}" type="presOf" srcId="{5ED92EF5-0120-4B08-B965-5DF81D14A721}" destId="{38E7FEC1-ED35-479F-82BF-7D039D4FAB4A}" srcOrd="0" destOrd="0" presId="urn:microsoft.com/office/officeart/2005/8/layout/lProcess1"/>
    <dgm:cxn modelId="{7EDE939F-FD0F-499F-9059-73EF56517296}" type="presOf" srcId="{2A8FCFF6-1483-4F14-B0B0-2417B4459216}" destId="{F460C753-2148-4658-BE09-F0F2CE06579C}" srcOrd="0" destOrd="0" presId="urn:microsoft.com/office/officeart/2005/8/layout/lProcess1"/>
    <dgm:cxn modelId="{03A58AA8-CB8D-43CE-BAAA-494BDEFA0957}" type="presOf" srcId="{7F214465-38D1-4B84-B847-62AB2C056BA9}" destId="{85DC6964-EF17-4B4F-B594-AB1551045B82}" srcOrd="0" destOrd="0" presId="urn:microsoft.com/office/officeart/2005/8/layout/lProcess1"/>
    <dgm:cxn modelId="{7C4933AA-D46C-4427-B70F-04431F5163D5}" srcId="{72B2AEC6-187F-424D-B78A-7183DEE292E4}" destId="{F80D14B7-E7E7-4C03-BD72-A76E26C3ACD6}" srcOrd="1" destOrd="0" parTransId="{C67CCC95-F55C-4FBD-864F-17BE9100E2D6}" sibTransId="{0474950C-6659-4B62-9C2C-E89149E101DC}"/>
    <dgm:cxn modelId="{EE4462EE-895F-4967-96A9-ED4C11F25E95}" type="presOf" srcId="{72B2AEC6-187F-424D-B78A-7183DEE292E4}" destId="{4B1A28F1-C2FB-4B9B-9C8C-EE612DA1D58C}" srcOrd="0" destOrd="0" presId="urn:microsoft.com/office/officeart/2005/8/layout/lProcess1"/>
    <dgm:cxn modelId="{631A6D39-AE8B-4B48-AD0F-42F823A3D37B}" type="presParOf" srcId="{4B1A28F1-C2FB-4B9B-9C8C-EE612DA1D58C}" destId="{007216A4-3BAD-40EF-A973-3F15B9C05F01}" srcOrd="0" destOrd="0" presId="urn:microsoft.com/office/officeart/2005/8/layout/lProcess1"/>
    <dgm:cxn modelId="{FD66C511-4421-48B8-B4E6-80FA8986CB9F}" type="presParOf" srcId="{007216A4-3BAD-40EF-A973-3F15B9C05F01}" destId="{40E8C3EF-F0D4-417C-8020-EF6449743F53}" srcOrd="0" destOrd="0" presId="urn:microsoft.com/office/officeart/2005/8/layout/lProcess1"/>
    <dgm:cxn modelId="{FEF8313E-5383-49E1-94E3-A63C455E8BA5}" type="presParOf" srcId="{007216A4-3BAD-40EF-A973-3F15B9C05F01}" destId="{F460C753-2148-4658-BE09-F0F2CE06579C}" srcOrd="1" destOrd="0" presId="urn:microsoft.com/office/officeart/2005/8/layout/lProcess1"/>
    <dgm:cxn modelId="{7A7005A2-5912-40E9-BDF0-496CBF65E925}" type="presParOf" srcId="{007216A4-3BAD-40EF-A973-3F15B9C05F01}" destId="{38E7FEC1-ED35-479F-82BF-7D039D4FAB4A}" srcOrd="2" destOrd="0" presId="urn:microsoft.com/office/officeart/2005/8/layout/lProcess1"/>
    <dgm:cxn modelId="{6479EB19-CE2C-4F94-87DD-3AB34B392935}" type="presParOf" srcId="{007216A4-3BAD-40EF-A973-3F15B9C05F01}" destId="{9CD14962-02E8-40E2-8417-74D2B641D09D}" srcOrd="3" destOrd="0" presId="urn:microsoft.com/office/officeart/2005/8/layout/lProcess1"/>
    <dgm:cxn modelId="{B035063A-806C-4F5E-9F96-467E2F23ED3E}" type="presParOf" srcId="{007216A4-3BAD-40EF-A973-3F15B9C05F01}" destId="{57FD7CD0-4325-4659-8354-A6CE2DD37B57}" srcOrd="4" destOrd="0" presId="urn:microsoft.com/office/officeart/2005/8/layout/lProcess1"/>
    <dgm:cxn modelId="{DA337A45-B3CF-4AAD-A967-CFC5FCB3EC19}" type="presParOf" srcId="{4B1A28F1-C2FB-4B9B-9C8C-EE612DA1D58C}" destId="{643B0BA9-8BB3-4ECF-95A7-8F5161E3DACD}" srcOrd="1" destOrd="0" presId="urn:microsoft.com/office/officeart/2005/8/layout/lProcess1"/>
    <dgm:cxn modelId="{D079CE55-D30A-4E99-82E9-0EB40E9A8245}" type="presParOf" srcId="{4B1A28F1-C2FB-4B9B-9C8C-EE612DA1D58C}" destId="{91FB0501-4DFB-4FAA-BAA9-AACBB0A1748F}" srcOrd="2" destOrd="0" presId="urn:microsoft.com/office/officeart/2005/8/layout/lProcess1"/>
    <dgm:cxn modelId="{04648F68-D1E9-4D6F-A1D1-3DCF675F93C8}" type="presParOf" srcId="{91FB0501-4DFB-4FAA-BAA9-AACBB0A1748F}" destId="{A68E166E-55C5-4A99-A9B0-C81018A6C36B}" srcOrd="0" destOrd="0" presId="urn:microsoft.com/office/officeart/2005/8/layout/lProcess1"/>
    <dgm:cxn modelId="{5BB1C43B-B0A2-460C-97C8-BD31A78EAE40}" type="presParOf" srcId="{91FB0501-4DFB-4FAA-BAA9-AACBB0A1748F}" destId="{85DC6964-EF17-4B4F-B594-AB1551045B82}" srcOrd="1" destOrd="0" presId="urn:microsoft.com/office/officeart/2005/8/layout/lProcess1"/>
    <dgm:cxn modelId="{7DACEC34-C128-4066-91DB-6538503EEDCC}" type="presParOf" srcId="{91FB0501-4DFB-4FAA-BAA9-AACBB0A1748F}" destId="{5B4F10CE-C1DE-44DE-97F9-033F2D57449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8C3EF-F0D4-417C-8020-EF6449743F53}">
      <dsp:nvSpPr>
        <dsp:cNvPr id="0" name=""/>
        <dsp:cNvSpPr/>
      </dsp:nvSpPr>
      <dsp:spPr>
        <a:xfrm>
          <a:off x="1437" y="192130"/>
          <a:ext cx="4316395" cy="6359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Arial" panose="020B0604020202020204" pitchFamily="34" charset="0"/>
              <a:ea typeface="標楷體" panose="03000509000000000000" pitchFamily="65" charset="-120"/>
            </a:rPr>
            <a:t>單項費用逾</a:t>
          </a:r>
          <a:r>
            <a:rPr lang="en-US" altLang="zh-TW" sz="2700" kern="1200" dirty="0">
              <a:latin typeface="Arial" panose="020B0604020202020204" pitchFamily="34" charset="0"/>
              <a:ea typeface="標楷體" panose="03000509000000000000" pitchFamily="65" charset="-120"/>
            </a:rPr>
            <a:t>1</a:t>
          </a:r>
          <a:r>
            <a:rPr lang="zh-TW" altLang="en-US" sz="2700" kern="1200" dirty="0">
              <a:latin typeface="Arial" panose="020B0604020202020204" pitchFamily="34" charset="0"/>
              <a:ea typeface="標楷體" panose="03000509000000000000" pitchFamily="65" charset="-120"/>
            </a:rPr>
            <a:t>萬元</a:t>
          </a:r>
          <a:r>
            <a:rPr lang="en-US" altLang="zh-TW" sz="2000" kern="1200" dirty="0">
              <a:latin typeface="Arial" panose="020B0604020202020204" pitchFamily="34" charset="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Arial" panose="020B0604020202020204" pitchFamily="34" charset="0"/>
              <a:ea typeface="標楷體" panose="03000509000000000000" pitchFamily="65" charset="-120"/>
            </a:rPr>
            <a:t>需動支申請</a:t>
          </a:r>
          <a:r>
            <a:rPr lang="en-US" altLang="zh-TW" sz="2000" kern="1200" dirty="0">
              <a:latin typeface="Arial" panose="020B0604020202020204" pitchFamily="34" charset="0"/>
              <a:ea typeface="標楷體" panose="03000509000000000000" pitchFamily="65" charset="-120"/>
            </a:rPr>
            <a:t>)</a:t>
          </a:r>
          <a:endParaRPr lang="zh-TW" altLang="en-US" sz="2000" kern="1200" dirty="0"/>
        </a:p>
      </dsp:txBody>
      <dsp:txXfrm>
        <a:off x="20065" y="210758"/>
        <a:ext cx="4279139" cy="598741"/>
      </dsp:txXfrm>
    </dsp:sp>
    <dsp:sp modelId="{F460C753-2148-4658-BE09-F0F2CE06579C}">
      <dsp:nvSpPr>
        <dsp:cNvPr id="0" name=""/>
        <dsp:cNvSpPr/>
      </dsp:nvSpPr>
      <dsp:spPr>
        <a:xfrm rot="5316796">
          <a:off x="2088589" y="910852"/>
          <a:ext cx="165497" cy="1654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7FEC1-ED35-479F-82BF-7D039D4FAB4A}">
      <dsp:nvSpPr>
        <dsp:cNvPr id="0" name=""/>
        <dsp:cNvSpPr/>
      </dsp:nvSpPr>
      <dsp:spPr>
        <a:xfrm>
          <a:off x="297563" y="1159026"/>
          <a:ext cx="3781700" cy="1079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動支經費申請：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需事先申請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●店家所開立之估價單（</a:t>
          </a:r>
          <a:r>
            <a:rPr lang="zh-TW" altLang="en-US" sz="1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需蓋大小章</a:t>
          </a: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en-US" altLang="zh-TW" sz="1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●導師生活動企劃書</a:t>
          </a:r>
          <a:endParaRPr lang="zh-TW" altLang="en-US" sz="1200" kern="1200" dirty="0"/>
        </a:p>
      </dsp:txBody>
      <dsp:txXfrm>
        <a:off x="329190" y="1190653"/>
        <a:ext cx="3718446" cy="1016582"/>
      </dsp:txXfrm>
    </dsp:sp>
    <dsp:sp modelId="{9CD14962-02E8-40E2-8417-74D2B641D09D}">
      <dsp:nvSpPr>
        <dsp:cNvPr id="0" name=""/>
        <dsp:cNvSpPr/>
      </dsp:nvSpPr>
      <dsp:spPr>
        <a:xfrm rot="5443596">
          <a:off x="2075751" y="2342301"/>
          <a:ext cx="206907" cy="1654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D7CD0-4325-4659-8354-A6CE2DD37B57}">
      <dsp:nvSpPr>
        <dsp:cNvPr id="0" name=""/>
        <dsp:cNvSpPr/>
      </dsp:nvSpPr>
      <dsp:spPr>
        <a:xfrm>
          <a:off x="279146" y="2611189"/>
          <a:ext cx="3781700" cy="10798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核銷申請：</a:t>
          </a:r>
          <a:endParaRPr lang="en-US" altLang="zh-TW" sz="1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●導師生活動企劃書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需導師簽章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●簽到表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需有日期、時間、地點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●收據或發票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請額外註記代墊人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kern="1200" dirty="0"/>
        </a:p>
      </dsp:txBody>
      <dsp:txXfrm>
        <a:off x="310773" y="2642816"/>
        <a:ext cx="3718446" cy="1016582"/>
      </dsp:txXfrm>
    </dsp:sp>
    <dsp:sp modelId="{A68E166E-55C5-4A99-A9B0-C81018A6C36B}">
      <dsp:nvSpPr>
        <dsp:cNvPr id="0" name=""/>
        <dsp:cNvSpPr/>
      </dsp:nvSpPr>
      <dsp:spPr>
        <a:xfrm>
          <a:off x="4827946" y="134673"/>
          <a:ext cx="4643966" cy="6359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rPr>
            <a:t>單項費用</a:t>
          </a:r>
          <a:r>
            <a:rPr lang="en-US" altLang="zh-TW" sz="2400" kern="12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rPr>
            <a:t>1</a:t>
          </a:r>
          <a:r>
            <a:rPr lang="zh-TW" altLang="en-US" sz="2400" kern="12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</a:rPr>
            <a:t>萬元以下（直接核銷）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4846574" y="153301"/>
        <a:ext cx="4606710" cy="598741"/>
      </dsp:txXfrm>
    </dsp:sp>
    <dsp:sp modelId="{85DC6964-EF17-4B4F-B594-AB1551045B82}">
      <dsp:nvSpPr>
        <dsp:cNvPr id="0" name=""/>
        <dsp:cNvSpPr/>
      </dsp:nvSpPr>
      <dsp:spPr>
        <a:xfrm rot="5334915">
          <a:off x="7062521" y="882123"/>
          <a:ext cx="194212" cy="1654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10CE-C1DE-44DE-97F9-033F2D57449F}">
      <dsp:nvSpPr>
        <dsp:cNvPr id="0" name=""/>
        <dsp:cNvSpPr/>
      </dsp:nvSpPr>
      <dsp:spPr>
        <a:xfrm>
          <a:off x="5282677" y="1159026"/>
          <a:ext cx="3781700" cy="10798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核銷申請：</a:t>
          </a:r>
          <a:endParaRPr lang="en-US" altLang="zh-TW" sz="1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●導師生活動企劃書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需導師簽章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●簽到表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需有日期、時間、地點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●收據或發票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請額外註記代墊人</a:t>
          </a:r>
          <a:r>
            <a:rPr lang="en-US" altLang="zh-TW" sz="1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kern="1200" dirty="0"/>
        </a:p>
      </dsp:txBody>
      <dsp:txXfrm>
        <a:off x="5314304" y="1190653"/>
        <a:ext cx="3718446" cy="101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2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8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3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9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5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0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06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8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4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54EE-5869-4FAB-858D-3AEA2EA41B53}" type="datetimeFigureOut">
              <a:rPr lang="zh-TW" altLang="en-US" smtClean="0"/>
              <a:t>2025/06/09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CA7085C-AB12-470E-B26A-BE56BC4AEC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3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導生活動費相關規定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113.11.19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586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範例：三聯式發票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18" y="2556932"/>
            <a:ext cx="1694835" cy="10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3460171" y="2556932"/>
            <a:ext cx="5619549" cy="3460178"/>
            <a:chOff x="3460171" y="2556932"/>
            <a:chExt cx="5619549" cy="3460178"/>
          </a:xfrm>
        </p:grpSpPr>
        <p:pic>
          <p:nvPicPr>
            <p:cNvPr id="4" name="內容版面配置區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1" t="48968"/>
            <a:stretch/>
          </p:blipFill>
          <p:spPr>
            <a:xfrm>
              <a:off x="3784142" y="3956404"/>
              <a:ext cx="5175759" cy="2060706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/>
            <a:srcRect l="33884" t="62727" r="32365" b="8019"/>
            <a:stretch/>
          </p:blipFill>
          <p:spPr>
            <a:xfrm>
              <a:off x="3460171" y="2556932"/>
              <a:ext cx="5619549" cy="2932488"/>
            </a:xfrm>
            <a:prstGeom prst="rect">
              <a:avLst/>
            </a:prstGeom>
          </p:spPr>
        </p:pic>
      </p:grpSp>
      <p:sp>
        <p:nvSpPr>
          <p:cNvPr id="8" name="橢圓 7"/>
          <p:cNvSpPr/>
          <p:nvPr/>
        </p:nvSpPr>
        <p:spPr>
          <a:xfrm>
            <a:off x="3617768" y="2420652"/>
            <a:ext cx="3092450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17" y="2924683"/>
            <a:ext cx="1530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/>
          <p:cNvCxnSpPr>
            <a:stCxn id="9" idx="2"/>
          </p:cNvCxnSpPr>
          <p:nvPr/>
        </p:nvCxnSpPr>
        <p:spPr>
          <a:xfrm flipH="1">
            <a:off x="8251046" y="3600958"/>
            <a:ext cx="1751446" cy="1069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7250286" y="5139046"/>
            <a:ext cx="1343660" cy="299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84069" y="5521930"/>
            <a:ext cx="1512887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4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2" y="4989777"/>
            <a:ext cx="18446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單箭頭接點 14"/>
          <p:cNvCxnSpPr>
            <a:endCxn id="12" idx="2"/>
          </p:cNvCxnSpPr>
          <p:nvPr/>
        </p:nvCxnSpPr>
        <p:spPr>
          <a:xfrm flipV="1">
            <a:off x="2861370" y="5288823"/>
            <a:ext cx="4388916" cy="149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13" idx="2"/>
          </p:cNvCxnSpPr>
          <p:nvPr/>
        </p:nvCxnSpPr>
        <p:spPr>
          <a:xfrm>
            <a:off x="2871367" y="5457890"/>
            <a:ext cx="4412702" cy="3164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2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28689" t="12405" r="27432" b="4194"/>
          <a:stretch/>
        </p:blipFill>
        <p:spPr>
          <a:xfrm>
            <a:off x="5629095" y="760296"/>
            <a:ext cx="3914729" cy="53679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範例：估價單</a:t>
            </a:r>
            <a:endParaRPr lang="zh-TW" altLang="en-US" dirty="0"/>
          </a:p>
        </p:txBody>
      </p:sp>
      <p:cxnSp>
        <p:nvCxnSpPr>
          <p:cNvPr id="5" name="直線單箭頭接點 4"/>
          <p:cNvCxnSpPr>
            <a:stCxn id="7" idx="2"/>
          </p:cNvCxnSpPr>
          <p:nvPr/>
        </p:nvCxnSpPr>
        <p:spPr>
          <a:xfrm flipH="1">
            <a:off x="8848165" y="3444292"/>
            <a:ext cx="1328441" cy="652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>
            <a:stCxn id="7" idx="2"/>
          </p:cNvCxnSpPr>
          <p:nvPr/>
        </p:nvCxnSpPr>
        <p:spPr>
          <a:xfrm flipH="1">
            <a:off x="9176794" y="3444292"/>
            <a:ext cx="999812" cy="1038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084262" y="2921072"/>
            <a:ext cx="218468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應蓋廠商統一發票專用章及負責人章</a:t>
            </a:r>
          </a:p>
        </p:txBody>
      </p:sp>
      <p:sp>
        <p:nvSpPr>
          <p:cNvPr id="11" name="橢圓 10"/>
          <p:cNvSpPr/>
          <p:nvPr/>
        </p:nvSpPr>
        <p:spPr>
          <a:xfrm>
            <a:off x="7791682" y="3806433"/>
            <a:ext cx="1752142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5" name="直線單箭頭接點 14"/>
          <p:cNvCxnSpPr>
            <a:stCxn id="16" idx="3"/>
          </p:cNvCxnSpPr>
          <p:nvPr/>
        </p:nvCxnSpPr>
        <p:spPr>
          <a:xfrm flipV="1">
            <a:off x="4898976" y="1281953"/>
            <a:ext cx="838436" cy="1590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32094" y="2558559"/>
            <a:ext cx="1366882" cy="627063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抬頭應為：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國立東華大學</a:t>
            </a:r>
          </a:p>
        </p:txBody>
      </p:sp>
    </p:spTree>
    <p:extLst>
      <p:ext uri="{BB962C8B-B14F-4D97-AF65-F5344CB8AC3E}">
        <p14:creationId xmlns:p14="http://schemas.microsoft.com/office/powerpoint/2010/main" val="138738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A5455-E9B6-4A44-B0C1-4980203E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活動申請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60593A-D27F-44E8-ACDD-D365E7A1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請負責同學於活動前填寫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導生活動經費企畫書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如有校外活動，需填學務處課外活動組的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學生校外活動申請表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及應替所有參與人員投保旅遊平安保險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每人保險金額至少新台幣壹佰萬元以上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18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導生費核銷需繳交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1"/>
            <a:ext cx="10181252" cy="3471335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導師生活動企劃書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需導師簽章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簽到表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需有日期、時間、地點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免用統一發票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發票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二聯式、三聯式、紙本電子、收銀機及計算機器開立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額外註記費用之代墊老師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，以利核銷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需提供帳戶及身分證字號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31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239419" y="1075438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核銷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35752450"/>
              </p:ext>
            </p:extLst>
          </p:nvPr>
        </p:nvGraphicFramePr>
        <p:xfrm>
          <a:off x="1347940" y="2379305"/>
          <a:ext cx="9492675" cy="384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圓角矩形 3"/>
          <p:cNvSpPr/>
          <p:nvPr/>
        </p:nvSpPr>
        <p:spPr>
          <a:xfrm>
            <a:off x="6292432" y="5019880"/>
            <a:ext cx="4195482" cy="112955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+mj-ea"/>
                <a:ea typeface="+mj-ea"/>
              </a:rPr>
              <a:t>第一學期最後收件日：</a:t>
            </a:r>
            <a:r>
              <a:rPr lang="en-US" altLang="zh-TW" sz="1600" b="1" dirty="0">
                <a:latin typeface="+mj-ea"/>
                <a:ea typeface="+mj-ea"/>
              </a:rPr>
              <a:t>12</a:t>
            </a:r>
            <a:r>
              <a:rPr lang="zh-TW" altLang="en-US" sz="1600" b="1" dirty="0">
                <a:latin typeface="+mj-ea"/>
                <a:ea typeface="+mj-ea"/>
              </a:rPr>
              <a:t>月</a:t>
            </a:r>
            <a:r>
              <a:rPr lang="en-US" altLang="zh-TW" sz="1600" b="1" dirty="0">
                <a:latin typeface="+mj-ea"/>
                <a:ea typeface="+mj-ea"/>
              </a:rPr>
              <a:t>05</a:t>
            </a:r>
            <a:r>
              <a:rPr lang="zh-TW" altLang="en-US" sz="1600" b="1" dirty="0">
                <a:latin typeface="+mj-ea"/>
                <a:ea typeface="+mj-ea"/>
              </a:rPr>
              <a:t>日前。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/>
            <a:r>
              <a:rPr lang="zh-TW" altLang="en-US" sz="1600" b="1" dirty="0">
                <a:latin typeface="+mj-ea"/>
                <a:ea typeface="+mj-ea"/>
              </a:rPr>
              <a:t>第二學期最後收件日：</a:t>
            </a:r>
            <a:r>
              <a:rPr lang="en-US" altLang="zh-TW" sz="1600" b="1" dirty="0">
                <a:latin typeface="+mj-ea"/>
                <a:ea typeface="+mj-ea"/>
              </a:rPr>
              <a:t>05</a:t>
            </a:r>
            <a:r>
              <a:rPr lang="zh-TW" altLang="en-US" sz="1600" b="1" dirty="0">
                <a:latin typeface="+mj-ea"/>
                <a:ea typeface="+mj-ea"/>
              </a:rPr>
              <a:t>月</a:t>
            </a:r>
            <a:r>
              <a:rPr lang="en-US" altLang="zh-TW" sz="1600" b="1" dirty="0">
                <a:latin typeface="+mj-ea"/>
                <a:ea typeface="+mj-ea"/>
              </a:rPr>
              <a:t>31</a:t>
            </a:r>
            <a:r>
              <a:rPr lang="zh-TW" altLang="en-US" sz="1600" b="1" dirty="0">
                <a:latin typeface="+mj-ea"/>
                <a:ea typeface="+mj-ea"/>
              </a:rPr>
              <a:t>日前。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/>
            <a:r>
              <a:rPr lang="zh-TW" altLang="en-US" sz="1600" b="1" dirty="0">
                <a:latin typeface="+mj-ea"/>
                <a:ea typeface="+mj-ea"/>
              </a:rPr>
              <a:t>請於上述時間內將資料送至系辦申請核銷。</a:t>
            </a:r>
          </a:p>
        </p:txBody>
      </p:sp>
      <p:sp>
        <p:nvSpPr>
          <p:cNvPr id="7" name="向上箭號 6"/>
          <p:cNvSpPr/>
          <p:nvPr/>
        </p:nvSpPr>
        <p:spPr>
          <a:xfrm>
            <a:off x="8291562" y="4706233"/>
            <a:ext cx="197223" cy="242048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左箭號 7"/>
          <p:cNvSpPr/>
          <p:nvPr/>
        </p:nvSpPr>
        <p:spPr>
          <a:xfrm>
            <a:off x="5904100" y="5481562"/>
            <a:ext cx="268941" cy="206188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00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20620A-CCC9-4465-9351-502873DE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發票、收據規定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4A2C3D-AA5C-44A7-9607-A3E4EE04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經費使用依學校規定，目前餐費上限為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元。 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學生住宿：需檢附估價單（房型、間數、單價、總價）、住宿名單、住房日期，並填寫領據。 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學生交通：搭乘火車（自強號）、客運等需檢附票根，並填寫領據。 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81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經費報支應注意事項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116665"/>
            <a:ext cx="9601196" cy="36880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憑證內容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買受人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國立東華大學</a:t>
            </a:r>
            <a:endParaRPr lang="en-US" altLang="zh-TW" b="1" dirty="0">
              <a:solidFill>
                <a:srgbClr val="2D2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學校統一編號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08153719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若未輸入統一編號，應請廠商加註買受人名稱或統一編號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後，加蓋統一發票專用章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(2)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開立統一發票或收據之日期。</a:t>
            </a:r>
            <a:endParaRPr lang="en-US" altLang="zh-TW" b="1" dirty="0">
              <a:solidFill>
                <a:srgbClr val="2D2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(3)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品名、單價、數量、金額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收銀機開具之憑證，僅列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貨物代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號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者，應由經手人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加註貨品名稱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簽名或蓋章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solidFill>
                <a:srgbClr val="2D2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廠商統一發票專用章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（公司名稱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營利事業統一編號及地址）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  <a:r>
              <a:rPr lang="en-US" altLang="zh-TW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店章應列名店名、地址、營利事業統一編號。</a:t>
            </a:r>
            <a:endParaRPr lang="en-US" altLang="zh-TW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</a:pPr>
            <a:endParaRPr lang="en-US" altLang="zh-TW" b="1" dirty="0">
              <a:solidFill>
                <a:srgbClr val="2D2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None/>
            </a:pPr>
            <a:endParaRPr lang="zh-TW" altLang="en-US" b="1" dirty="0">
              <a:solidFill>
                <a:srgbClr val="2D2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66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範例：收據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3" y="2016125"/>
            <a:ext cx="6338279" cy="3449638"/>
          </a:xfrm>
        </p:spPr>
      </p:pic>
      <p:cxnSp>
        <p:nvCxnSpPr>
          <p:cNvPr id="6" name="直線單箭頭接點 5"/>
          <p:cNvCxnSpPr/>
          <p:nvPr/>
        </p:nvCxnSpPr>
        <p:spPr>
          <a:xfrm>
            <a:off x="2550968" y="3053184"/>
            <a:ext cx="8556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22218" y="2739652"/>
            <a:ext cx="1428750" cy="627063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買受人應為：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國立東華大學</a:t>
            </a:r>
          </a:p>
        </p:txBody>
      </p:sp>
      <p:cxnSp>
        <p:nvCxnSpPr>
          <p:cNvPr id="9" name="直線單箭頭接點 8"/>
          <p:cNvCxnSpPr>
            <a:stCxn id="12" idx="2"/>
          </p:cNvCxnSpPr>
          <p:nvPr/>
        </p:nvCxnSpPr>
        <p:spPr>
          <a:xfrm flipH="1">
            <a:off x="8548692" y="3785152"/>
            <a:ext cx="1388410" cy="6126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12" idx="2"/>
          </p:cNvCxnSpPr>
          <p:nvPr/>
        </p:nvCxnSpPr>
        <p:spPr>
          <a:xfrm flipH="1">
            <a:off x="8480072" y="3785152"/>
            <a:ext cx="1457030" cy="16195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844758" y="3261932"/>
            <a:ext cx="218468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應蓋廠商統一發票專用章及負責人章</a:t>
            </a:r>
          </a:p>
        </p:txBody>
      </p:sp>
      <p:cxnSp>
        <p:nvCxnSpPr>
          <p:cNvPr id="11" name="直線單箭頭接點 10"/>
          <p:cNvCxnSpPr>
            <a:stCxn id="13" idx="2"/>
          </p:cNvCxnSpPr>
          <p:nvPr/>
        </p:nvCxnSpPr>
        <p:spPr>
          <a:xfrm flipH="1">
            <a:off x="8450785" y="2131147"/>
            <a:ext cx="1092344" cy="698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8450785" y="1866459"/>
            <a:ext cx="2184688" cy="264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zh-TW" altLang="en-US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學校統一編號</a:t>
            </a:r>
            <a:r>
              <a:rPr lang="en-US" altLang="zh-TW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08153719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060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l="33155" t="44697" r="54987" b="30553"/>
          <a:stretch/>
        </p:blipFill>
        <p:spPr>
          <a:xfrm>
            <a:off x="1631372" y="2502495"/>
            <a:ext cx="2829953" cy="3555945"/>
          </a:xfrm>
          <a:prstGeom prst="rect">
            <a:avLst/>
          </a:prstGeom>
        </p:spPr>
      </p:pic>
      <p:cxnSp>
        <p:nvCxnSpPr>
          <p:cNvPr id="8" name="直線單箭頭接點 7"/>
          <p:cNvCxnSpPr>
            <a:stCxn id="7" idx="2"/>
          </p:cNvCxnSpPr>
          <p:nvPr/>
        </p:nvCxnSpPr>
        <p:spPr>
          <a:xfrm flipH="1">
            <a:off x="4131660" y="3328606"/>
            <a:ext cx="1092344" cy="698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131660" y="3063918"/>
            <a:ext cx="2184688" cy="264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zh-TW" altLang="en-US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學校統一編號</a:t>
            </a:r>
            <a:r>
              <a:rPr lang="en-US" altLang="zh-TW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08153719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範例：紙本電子發票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/>
          <a:srcRect l="33156" t="63788" r="54804" b="7120"/>
          <a:stretch/>
        </p:blipFill>
        <p:spPr>
          <a:xfrm>
            <a:off x="6580418" y="2616651"/>
            <a:ext cx="2287747" cy="332763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8711910" y="3437076"/>
            <a:ext cx="2184688" cy="609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zh-TW" altLang="en-US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品名、單價、數量、金額之明細</a:t>
            </a:r>
            <a:r>
              <a:rPr lang="en-US" altLang="zh-TW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收銀機開具之憑證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2" name="直線單箭頭接點 21"/>
          <p:cNvCxnSpPr>
            <a:stCxn id="21" idx="2"/>
          </p:cNvCxnSpPr>
          <p:nvPr/>
        </p:nvCxnSpPr>
        <p:spPr>
          <a:xfrm flipH="1">
            <a:off x="8658898" y="4046474"/>
            <a:ext cx="1145356" cy="474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84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範例：二聯式發票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endParaRPr lang="zh-TW" altLang="en-US" dirty="0"/>
          </a:p>
        </p:txBody>
      </p:sp>
      <p:pic>
        <p:nvPicPr>
          <p:cNvPr id="5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29" y="2016125"/>
            <a:ext cx="6049867" cy="3449638"/>
          </a:xfr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63181" y="2806700"/>
            <a:ext cx="1293293" cy="570685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買受人應為：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國立東華大學</a:t>
            </a:r>
          </a:p>
        </p:txBody>
      </p:sp>
      <p:sp>
        <p:nvSpPr>
          <p:cNvPr id="7" name="矩形 6"/>
          <p:cNvSpPr/>
          <p:nvPr/>
        </p:nvSpPr>
        <p:spPr>
          <a:xfrm>
            <a:off x="2953221" y="3472368"/>
            <a:ext cx="4171590" cy="1901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2156474" y="3119438"/>
            <a:ext cx="7745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6788910" y="2413722"/>
            <a:ext cx="1368017" cy="392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252814" y="3690123"/>
            <a:ext cx="1500221" cy="2032794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品名、數量及單價均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不可寫一批</a:t>
            </a:r>
            <a:r>
              <a:rPr lang="zh-TW" altLang="en-US" sz="1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。如果廠商在發票數量</a:t>
            </a:r>
            <a:r>
              <a:rPr lang="zh-TW" altLang="en-US" sz="1400" b="1" dirty="0">
                <a:solidFill>
                  <a:srgbClr val="2D2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及單價</a:t>
            </a:r>
            <a:r>
              <a:rPr lang="zh-TW" altLang="en-US" sz="1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僅寫一批，須附上購買的物品品名、數量及單價明細一併核銷。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48" y="3134230"/>
            <a:ext cx="1530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單箭頭接點 13"/>
          <p:cNvCxnSpPr>
            <a:stCxn id="13" idx="2"/>
          </p:cNvCxnSpPr>
          <p:nvPr/>
        </p:nvCxnSpPr>
        <p:spPr>
          <a:xfrm flipH="1">
            <a:off x="8909037" y="3810505"/>
            <a:ext cx="1222386" cy="13069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87134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386</TotalTime>
  <Words>673</Words>
  <Application>Microsoft Office PowerPoint</Application>
  <PresentationFormat>寬螢幕</PresentationFormat>
  <Paragraphs>65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標楷體</vt:lpstr>
      <vt:lpstr>Arial</vt:lpstr>
      <vt:lpstr>Gill Sans MT</vt:lpstr>
      <vt:lpstr>圖庫</vt:lpstr>
      <vt:lpstr>導生活動費相關規定</vt:lpstr>
      <vt:lpstr>活動申請</vt:lpstr>
      <vt:lpstr>導生費核銷需繳交</vt:lpstr>
      <vt:lpstr>報支核銷流程</vt:lpstr>
      <vt:lpstr>發票、收據規定</vt:lpstr>
      <vt:lpstr>經費報支應注意事項</vt:lpstr>
      <vt:lpstr>範例：收據(1)</vt:lpstr>
      <vt:lpstr>範例：紙本電子發票(2)</vt:lpstr>
      <vt:lpstr>範例：二聯式發票(3)</vt:lpstr>
      <vt:lpstr>範例：三聯式發票(4)</vt:lpstr>
      <vt:lpstr>範例：估價單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導生活動費核銷</dc:title>
  <dc:creator>user</dc:creator>
  <cp:lastModifiedBy>user</cp:lastModifiedBy>
  <cp:revision>23</cp:revision>
  <dcterms:created xsi:type="dcterms:W3CDTF">2019-12-23T02:24:32Z</dcterms:created>
  <dcterms:modified xsi:type="dcterms:W3CDTF">2025-06-09T01:22:52Z</dcterms:modified>
</cp:coreProperties>
</file>